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299" r:id="rId4"/>
    <p:sldId id="298" r:id="rId5"/>
    <p:sldId id="301" r:id="rId6"/>
    <p:sldId id="302" r:id="rId7"/>
    <p:sldId id="304" r:id="rId8"/>
    <p:sldId id="303" r:id="rId9"/>
    <p:sldId id="263" r:id="rId10"/>
    <p:sldId id="316" r:id="rId11"/>
    <p:sldId id="317" r:id="rId12"/>
    <p:sldId id="266" r:id="rId13"/>
    <p:sldId id="308" r:id="rId14"/>
    <p:sldId id="313" r:id="rId15"/>
    <p:sldId id="315" r:id="rId16"/>
    <p:sldId id="314" r:id="rId17"/>
    <p:sldId id="309" r:id="rId18"/>
    <p:sldId id="310" r:id="rId19"/>
    <p:sldId id="311" r:id="rId20"/>
    <p:sldId id="312" r:id="rId21"/>
    <p:sldId id="278" r:id="rId22"/>
    <p:sldId id="293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EFEFE"/>
    <a:srgbClr val="000000"/>
    <a:srgbClr val="FFC000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5"/>
    <p:restoredTop sz="91224"/>
  </p:normalViewPr>
  <p:slideViewPr>
    <p:cSldViewPr snapToGrid="0" snapToObjects="1">
      <p:cViewPr>
        <p:scale>
          <a:sx n="100" d="100"/>
          <a:sy n="100" d="100"/>
        </p:scale>
        <p:origin x="92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unsplash.com</a:t>
            </a:r>
            <a:r>
              <a:rPr lang="en-US" dirty="0"/>
              <a:t>/s/photos/water-drop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tham Narrow Book" pitchFamily="2" charset="0"/>
              </a:rPr>
              <a:t>How well are the wells?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Predicting Tanzanian Water Wells Functionality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pic>
        <p:nvPicPr>
          <p:cNvPr id="14338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47A2DFC4-C859-9546-BCFA-73A5439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4300"/>
            <a:ext cx="11557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1060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43464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44169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26713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63911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26713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63901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26673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63870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180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25557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26262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8806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46004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8806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45994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8766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45963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40BB19B9-7707-0144-9C97-01AAFBD08816}"/>
              </a:ext>
            </a:extLst>
          </p:cNvPr>
          <p:cNvSpPr/>
          <p:nvPr/>
        </p:nvSpPr>
        <p:spPr>
          <a:xfrm>
            <a:off x="6345988" y="2320697"/>
            <a:ext cx="1605880" cy="53340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F4BF3-B303-4D42-9A54-158256AE371C}"/>
              </a:ext>
            </a:extLst>
          </p:cNvPr>
          <p:cNvSpPr/>
          <p:nvPr/>
        </p:nvSpPr>
        <p:spPr>
          <a:xfrm>
            <a:off x="8265025" y="1660297"/>
            <a:ext cx="3499184" cy="1854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latin typeface="Gotham Narrow Book" pitchFamily="2" charset="0"/>
              </a:rPr>
              <a:t>Improved 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Predictive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14502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4EA3-8851-3744-8714-EED7A5F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5314-4F52-D245-B122-CE06E3A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6656C-ED6F-E041-8C67-051D2314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39F-FDB8-6E44-9D2C-9E279ECC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B013-756B-DD47-B3CF-A3799C8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91B1-06FF-8E4C-8880-2CF3054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E6C4-3885-084E-A0CC-5725FC6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C088-0EBA-A04E-8F24-842BD15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AD18-9C67-9044-96BC-08E867AC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D0C6AB5-AD07-6846-AF67-4DE47659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8" y="1493916"/>
            <a:ext cx="6267366" cy="4406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Accuracy Model: </a:t>
            </a:r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5FCC6C-9E3F-BD45-B402-478CCE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7067" y="1521618"/>
            <a:ext cx="5117766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A228D-1278-F54D-9E3A-00202F7237FF}"/>
              </a:ext>
            </a:extLst>
          </p:cNvPr>
          <p:cNvSpPr/>
          <p:nvPr/>
        </p:nvSpPr>
        <p:spPr>
          <a:xfrm>
            <a:off x="441368" y="2044145"/>
            <a:ext cx="2768600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36E1C-E12A-7943-AD2F-C2D1C1C202B6}"/>
              </a:ext>
            </a:extLst>
          </p:cNvPr>
          <p:cNvSpPr/>
          <p:nvPr/>
        </p:nvSpPr>
        <p:spPr>
          <a:xfrm>
            <a:off x="8458200" y="1788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1109D-E9EC-E249-B28E-4CFC346EA7FD}"/>
              </a:ext>
            </a:extLst>
          </p:cNvPr>
          <p:cNvSpPr/>
          <p:nvPr/>
        </p:nvSpPr>
        <p:spPr>
          <a:xfrm>
            <a:off x="10236200" y="3566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30B74-7465-4047-881B-CBCB825635B7}"/>
              </a:ext>
            </a:extLst>
          </p:cNvPr>
          <p:cNvSpPr/>
          <p:nvPr/>
        </p:nvSpPr>
        <p:spPr>
          <a:xfrm>
            <a:off x="4350001" y="4749800"/>
            <a:ext cx="10287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2EFDB-8EE6-D549-A4FF-F4632D1B385E}"/>
              </a:ext>
            </a:extLst>
          </p:cNvPr>
          <p:cNvSpPr txBox="1"/>
          <p:nvPr/>
        </p:nvSpPr>
        <p:spPr>
          <a:xfrm>
            <a:off x="302290" y="5975904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rgbClr val="FFC000"/>
                </a:solidFill>
                <a:latin typeface="Gotham Narrow Medium" pitchFamily="2" charset="0"/>
              </a:rPr>
              <a:t>Possibly overfit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1F461-88E5-1948-A174-6907545E9595}"/>
              </a:ext>
            </a:extLst>
          </p:cNvPr>
          <p:cNvSpPr txBox="1"/>
          <p:nvPr/>
        </p:nvSpPr>
        <p:spPr>
          <a:xfrm>
            <a:off x="2411995" y="5979079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509E1-65D2-E64D-B440-E45BDFAAC118}"/>
              </a:ext>
            </a:extLst>
          </p:cNvPr>
          <p:cNvSpPr txBox="1"/>
          <p:nvPr/>
        </p:nvSpPr>
        <p:spPr>
          <a:xfrm>
            <a:off x="4591420" y="5975904"/>
            <a:ext cx="26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268B9-3796-9C48-A773-B30643BCBC70}"/>
              </a:ext>
            </a:extLst>
          </p:cNvPr>
          <p:cNvSpPr txBox="1"/>
          <p:nvPr/>
        </p:nvSpPr>
        <p:spPr>
          <a:xfrm>
            <a:off x="7150278" y="5979079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FF0000"/>
                </a:solidFill>
                <a:latin typeface="Gotham Narrow Medium" pitchFamily="2" charset="0"/>
              </a:rPr>
              <a:t>Low Recall for repair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AB404-3626-0842-8568-8F9BFA2D5A6E}"/>
              </a:ext>
            </a:extLst>
          </p:cNvPr>
          <p:cNvSpPr txBox="1"/>
          <p:nvPr/>
        </p:nvSpPr>
        <p:spPr>
          <a:xfrm>
            <a:off x="277390" y="6345236"/>
            <a:ext cx="580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All the first layer models were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1192A5-2842-CD46-BBD2-A311C8736791}"/>
              </a:ext>
            </a:extLst>
          </p:cNvPr>
          <p:cNvSpPr/>
          <p:nvPr/>
        </p:nvSpPr>
        <p:spPr>
          <a:xfrm>
            <a:off x="441368" y="2892902"/>
            <a:ext cx="2768600" cy="294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879E4-C791-814D-88D0-69800C80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51649"/>
            <a:ext cx="6743963" cy="44292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094E0F-6507-E64A-B157-7FDA8549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6" y="1550193"/>
            <a:ext cx="5116682" cy="4292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Recall Model: Random Forest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F44FD-4080-AF45-A313-519A35DAE27A}"/>
              </a:ext>
            </a:extLst>
          </p:cNvPr>
          <p:cNvSpPr/>
          <p:nvPr/>
        </p:nvSpPr>
        <p:spPr>
          <a:xfrm>
            <a:off x="9251237" y="2848771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E875D-17B6-F64D-93A4-3B896B031C63}"/>
              </a:ext>
            </a:extLst>
          </p:cNvPr>
          <p:cNvSpPr txBox="1"/>
          <p:nvPr/>
        </p:nvSpPr>
        <p:spPr>
          <a:xfrm>
            <a:off x="302290" y="597590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Recall = 73%</a:t>
            </a:r>
            <a:endParaRPr lang="en-US" dirty="0">
              <a:solidFill>
                <a:srgbClr val="FFC000"/>
              </a:solidFill>
              <a:latin typeface="Gotham Narrow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007D-C08C-914E-B920-25B2754AD976}"/>
              </a:ext>
            </a:extLst>
          </p:cNvPr>
          <p:cNvSpPr txBox="1"/>
          <p:nvPr/>
        </p:nvSpPr>
        <p:spPr>
          <a:xfrm>
            <a:off x="2411995" y="5979079"/>
            <a:ext cx="21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A2B1-5120-BE4E-B139-F4137ABEB0C9}"/>
              </a:ext>
            </a:extLst>
          </p:cNvPr>
          <p:cNvSpPr txBox="1"/>
          <p:nvPr/>
        </p:nvSpPr>
        <p:spPr>
          <a:xfrm>
            <a:off x="4591420" y="5975904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?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BD851-2362-134E-8744-621DBE2867F9}"/>
              </a:ext>
            </a:extLst>
          </p:cNvPr>
          <p:cNvSpPr txBox="1"/>
          <p:nvPr/>
        </p:nvSpPr>
        <p:spPr>
          <a:xfrm>
            <a:off x="7150278" y="5979079"/>
            <a:ext cx="39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00B0F0"/>
                </a:solidFill>
                <a:latin typeface="Gotham Narrow Medium" pitchFamily="2" charset="0"/>
              </a:rPr>
              <a:t>Effective Recalls = 89%, 82%, 86%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FD98B-A925-3543-A3BF-43A11807827B}"/>
              </a:ext>
            </a:extLst>
          </p:cNvPr>
          <p:cNvSpPr/>
          <p:nvPr/>
        </p:nvSpPr>
        <p:spPr>
          <a:xfrm>
            <a:off x="9251237" y="3756820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071CA-EB1A-0343-BA96-53716470EED8}"/>
              </a:ext>
            </a:extLst>
          </p:cNvPr>
          <p:cNvSpPr/>
          <p:nvPr/>
        </p:nvSpPr>
        <p:spPr>
          <a:xfrm>
            <a:off x="8375103" y="1968262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687A8-3628-E148-A125-962E0FCF9D6D}"/>
              </a:ext>
            </a:extLst>
          </p:cNvPr>
          <p:cNvSpPr/>
          <p:nvPr/>
        </p:nvSpPr>
        <p:spPr>
          <a:xfrm>
            <a:off x="3181767" y="3477538"/>
            <a:ext cx="907634" cy="203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DAEAF-19AF-5E4A-9DD7-8E5A6F90238B}"/>
              </a:ext>
            </a:extLst>
          </p:cNvPr>
          <p:cNvSpPr txBox="1"/>
          <p:nvPr/>
        </p:nvSpPr>
        <p:spPr>
          <a:xfrm>
            <a:off x="277390" y="6345236"/>
            <a:ext cx="660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, Random Forest, Extra Trees, KNN</a:t>
            </a:r>
          </a:p>
        </p:txBody>
      </p:sp>
    </p:spTree>
    <p:extLst>
      <p:ext uri="{BB962C8B-B14F-4D97-AF65-F5344CB8AC3E}">
        <p14:creationId xmlns:p14="http://schemas.microsoft.com/office/powerpoint/2010/main" val="80005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positive:</a:t>
            </a:r>
          </a:p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Funder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Payment</a:t>
            </a:r>
          </a:p>
          <a:p>
            <a:pPr lvl="1"/>
            <a:r>
              <a:rPr lang="en-US" dirty="0"/>
              <a:t>Extractor type</a:t>
            </a:r>
          </a:p>
          <a:p>
            <a:r>
              <a:rPr lang="en-US" dirty="0">
                <a:solidFill>
                  <a:srgbClr val="FFFF00"/>
                </a:solidFill>
              </a:rPr>
              <a:t>Most Negative: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Extractor type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Neighbor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20F334C-DD3A-CA42-A246-323CEA6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1030" name="Picture 6" descr="27+ Water Drop Pictures | Download Free Images on Unsplash">
            <a:extLst>
              <a:ext uri="{FF2B5EF4-FFF2-40B4-BE49-F238E27FC236}">
                <a16:creationId xmlns:a16="http://schemas.microsoft.com/office/drawing/2014/main" id="{99A0E811-4461-774B-9CB5-083E1B7B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-21085" r="12008" b="21085"/>
          <a:stretch/>
        </p:blipFill>
        <p:spPr bwMode="auto">
          <a:xfrm>
            <a:off x="5886591" y="276446"/>
            <a:ext cx="7857762" cy="6751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Expected</a:t>
            </a:r>
          </a:p>
          <a:p>
            <a:pPr marL="0" indent="0">
              <a:buNone/>
            </a:pPr>
            <a:r>
              <a:rPr lang="en-US" dirty="0"/>
              <a:t>Functioning and non-functioning have opposite correlation</a:t>
            </a:r>
          </a:p>
          <a:p>
            <a:r>
              <a:rPr lang="en-US" dirty="0">
                <a:solidFill>
                  <a:srgbClr val="FFFF00"/>
                </a:solidFill>
              </a:rPr>
              <a:t>New Finding</a:t>
            </a:r>
          </a:p>
          <a:p>
            <a:pPr marL="0" indent="0">
              <a:buNone/>
            </a:pPr>
            <a:r>
              <a:rPr lang="en-US" dirty="0"/>
              <a:t>Repair is all over the places which makes the prediction extra tough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535FA1-164A-6149-9A8E-BA374F8D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79% accuracy (</a:t>
            </a:r>
            <a:r>
              <a:rPr lang="en-US" dirty="0" err="1"/>
              <a:t>Adaboost</a:t>
            </a:r>
            <a:r>
              <a:rPr lang="en-US" dirty="0"/>
              <a:t> – 7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Predict with 85% recall (Random Forest – 4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Positive</a:t>
            </a:r>
          </a:p>
          <a:p>
            <a:pPr lvl="2"/>
            <a:r>
              <a:rPr lang="en-US" dirty="0"/>
              <a:t>Installer, funder, neighbor– high functioning percentage</a:t>
            </a:r>
          </a:p>
          <a:p>
            <a:pPr lvl="2"/>
            <a:r>
              <a:rPr lang="en-US" dirty="0"/>
              <a:t>Payment - existence</a:t>
            </a:r>
          </a:p>
          <a:p>
            <a:pPr lvl="2"/>
            <a:r>
              <a:rPr lang="en-US" dirty="0"/>
              <a:t>Extractor type - gravity</a:t>
            </a:r>
          </a:p>
          <a:p>
            <a:pPr lvl="1"/>
            <a:r>
              <a:rPr lang="en-US" dirty="0"/>
              <a:t>Negative</a:t>
            </a:r>
          </a:p>
          <a:p>
            <a:pPr lvl="2"/>
            <a:r>
              <a:rPr lang="en-US" dirty="0"/>
              <a:t>Quantity - dry</a:t>
            </a:r>
          </a:p>
          <a:p>
            <a:pPr lvl="2"/>
            <a:r>
              <a:rPr lang="en-US" dirty="0"/>
              <a:t>Extractor type – other than gravity</a:t>
            </a:r>
          </a:p>
          <a:p>
            <a:pPr lvl="2"/>
            <a:r>
              <a:rPr lang="en-US" dirty="0"/>
              <a:t>Management – VWC (village water committee)</a:t>
            </a:r>
          </a:p>
          <a:p>
            <a:pPr lvl="2"/>
            <a:r>
              <a:rPr lang="en-US" dirty="0"/>
              <a:t>Payment – Lack of payment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807-9B75-6F4A-8DE4-FAA0FB4B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0" y="365125"/>
            <a:ext cx="3996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4AC-401E-7D49-A2B7-C02881F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0" y="1825625"/>
            <a:ext cx="39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than 50,000 water wells are installed by 2013</a:t>
            </a:r>
          </a:p>
          <a:p>
            <a:pPr lvl="1"/>
            <a:r>
              <a:rPr lang="en-US" dirty="0"/>
              <a:t>54.9 % Functional</a:t>
            </a:r>
          </a:p>
          <a:p>
            <a:pPr lvl="1"/>
            <a:r>
              <a:rPr lang="en-US" dirty="0"/>
              <a:t>38.3 % Non-functional</a:t>
            </a:r>
          </a:p>
          <a:p>
            <a:pPr lvl="1"/>
            <a:r>
              <a:rPr lang="en-US" dirty="0"/>
              <a:t>6.8 % Needs repair</a:t>
            </a:r>
          </a:p>
          <a:p>
            <a:r>
              <a:rPr lang="en-US" dirty="0"/>
              <a:t>Imperative to determine which wells are not functioning or need repairing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D4EEFE-5E5C-CF4D-BF93-7F59FD6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2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llanox BlueField provides the best out-of-band malware detection for today’s data center">
            <a:extLst>
              <a:ext uri="{FF2B5EF4-FFF2-40B4-BE49-F238E27FC236}">
                <a16:creationId xmlns:a16="http://schemas.microsoft.com/office/drawing/2014/main" id="{0747FC6A-F26D-D545-8A02-6BDF1443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99E-61AE-9249-B0E2-547509DE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Construct a model that can classify </a:t>
            </a:r>
          </a:p>
          <a:p>
            <a:pPr marL="457200" lvl="1" indent="0">
              <a:buNone/>
            </a:pPr>
            <a:r>
              <a:rPr lang="en-US" sz="2800" dirty="0"/>
              <a:t>[1] functioning wells,</a:t>
            </a:r>
          </a:p>
          <a:p>
            <a:pPr marL="457200" lvl="1" indent="0">
              <a:buNone/>
            </a:pPr>
            <a:r>
              <a:rPr lang="en-US" sz="2800" dirty="0"/>
              <a:t>[2] functioning but need repairing wells, and</a:t>
            </a:r>
          </a:p>
          <a:p>
            <a:pPr marL="457200" lvl="1" indent="0">
              <a:buNone/>
            </a:pPr>
            <a:r>
              <a:rPr lang="en-US" sz="2800" dirty="0"/>
              <a:t>[3] non-functioning wells.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Top Priorities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/>
              <a:t> Recalls for [2] and [3]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/>
              <a:t>Overall accuracy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161-9CDB-5244-8647-0E024E02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Factors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A78459DC-E2D1-3745-8AEE-784F1F25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7" y="2187024"/>
            <a:ext cx="3617250" cy="32456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A09B5-31B4-8841-B3D0-9D6006FE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87" y="2187024"/>
            <a:ext cx="3636291" cy="324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74EEA-427B-7943-9E77-10E3DFB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53" y="2187024"/>
            <a:ext cx="3504678" cy="32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5986-486B-084B-8762-A77411DCB6DC}"/>
              </a:ext>
            </a:extLst>
          </p:cNvPr>
          <p:cNvSpPr txBox="1"/>
          <p:nvPr/>
        </p:nvSpPr>
        <p:spPr>
          <a:xfrm>
            <a:off x="641130" y="169068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Functioning Wells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C9F9-57FB-4C40-AEDB-188B49E67586}"/>
              </a:ext>
            </a:extLst>
          </p:cNvPr>
          <p:cNvSpPr txBox="1"/>
          <p:nvPr/>
        </p:nvSpPr>
        <p:spPr>
          <a:xfrm>
            <a:off x="4507978" y="1690688"/>
            <a:ext cx="33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Non-Functioning Wells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788-B4D0-BD4A-9DB0-25A6B8066119}"/>
              </a:ext>
            </a:extLst>
          </p:cNvPr>
          <p:cNvSpPr txBox="1"/>
          <p:nvPr/>
        </p:nvSpPr>
        <p:spPr>
          <a:xfrm>
            <a:off x="8516018" y="1690688"/>
            <a:ext cx="32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Need-Repairing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2EE7-79D5-244D-A471-BAC689619B87}"/>
              </a:ext>
            </a:extLst>
          </p:cNvPr>
          <p:cNvSpPr txBox="1"/>
          <p:nvPr/>
        </p:nvSpPr>
        <p:spPr>
          <a:xfrm>
            <a:off x="8368253" y="5559643"/>
            <a:ext cx="2155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Kigoma 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2816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21.41 %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A2812-4C43-7A49-BBE4-4C69FF865AAA}"/>
              </a:ext>
            </a:extLst>
          </p:cNvPr>
          <p:cNvSpPr txBox="1"/>
          <p:nvPr/>
        </p:nvSpPr>
        <p:spPr>
          <a:xfrm>
            <a:off x="4347787" y="5550005"/>
            <a:ext cx="21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Lindi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1546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64.23%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4CBA-4C5C-3547-A0D3-4F1A4CCF5CC9}"/>
              </a:ext>
            </a:extLst>
          </p:cNvPr>
          <p:cNvSpPr txBox="1"/>
          <p:nvPr/>
        </p:nvSpPr>
        <p:spPr>
          <a:xfrm>
            <a:off x="231347" y="5559643"/>
            <a:ext cx="217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Iringa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5294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78.22%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081-165F-BD4F-BECA-13D66F74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Factors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B2F1C6-6996-294F-BD41-9BEDB25C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9"/>
          <a:stretch/>
        </p:blipFill>
        <p:spPr bwMode="auto">
          <a:xfrm>
            <a:off x="357351" y="1522522"/>
            <a:ext cx="4743553" cy="3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CE04A9-00ED-4848-84B0-4B51763E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03" y="1522523"/>
            <a:ext cx="6476954" cy="3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3336-F142-154D-9B54-0C63FD495C9B}"/>
              </a:ext>
            </a:extLst>
          </p:cNvPr>
          <p:cNvSpPr txBox="1"/>
          <p:nvPr/>
        </p:nvSpPr>
        <p:spPr>
          <a:xfrm>
            <a:off x="357351" y="5569545"/>
            <a:ext cx="834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90%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”dry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D3F0-B7B9-3C45-9DDB-CAE0AF412963}"/>
              </a:ext>
            </a:extLst>
          </p:cNvPr>
          <p:cNvSpPr txBox="1"/>
          <p:nvPr/>
        </p:nvSpPr>
        <p:spPr>
          <a:xfrm>
            <a:off x="357351" y="6063273"/>
            <a:ext cx="911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80%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”unknown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</p:spTree>
    <p:extLst>
      <p:ext uri="{BB962C8B-B14F-4D97-AF65-F5344CB8AC3E}">
        <p14:creationId xmlns:p14="http://schemas.microsoft.com/office/powerpoint/2010/main" val="174618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022-595D-E34F-9950-6DC0397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22971" cy="1325563"/>
          </a:xfrm>
        </p:spPr>
        <p:txBody>
          <a:bodyPr/>
          <a:lstStyle/>
          <a:p>
            <a:r>
              <a:rPr lang="en-US" dirty="0"/>
              <a:t>Funders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4FCC-340D-584B-9FE4-44C641CD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7662" cy="4351338"/>
          </a:xfrm>
        </p:spPr>
        <p:txBody>
          <a:bodyPr/>
          <a:lstStyle/>
          <a:p>
            <a:r>
              <a:rPr lang="en-US" dirty="0"/>
              <a:t>More than 50% of wells funded by the government are either not functioning or need repair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298D-310E-F74F-A8C6-F41394E7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71" y="0"/>
            <a:ext cx="8630829" cy="68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D77FA5-63DE-964B-9AE6-11B6D3E1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593817"/>
            <a:ext cx="6162950" cy="6022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B657-5229-BA47-B13E-80533293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53" y="1851025"/>
            <a:ext cx="49314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of finding</a:t>
            </a:r>
          </a:p>
          <a:p>
            <a:pPr marL="0" indent="0">
              <a:buNone/>
            </a:pPr>
            <a:r>
              <a:rPr lang="en-US" dirty="0"/>
              <a:t>  [1] functioning</a:t>
            </a:r>
          </a:p>
          <a:p>
            <a:pPr marL="0" indent="0">
              <a:buNone/>
            </a:pPr>
            <a:r>
              <a:rPr lang="en-US" dirty="0"/>
              <a:t>  [2] need repairing</a:t>
            </a:r>
          </a:p>
          <a:p>
            <a:pPr marL="0" indent="0">
              <a:buNone/>
            </a:pPr>
            <a:r>
              <a:rPr lang="en-US" dirty="0"/>
              <a:t>  [3] non-functioning</a:t>
            </a:r>
          </a:p>
          <a:p>
            <a:pPr marL="0" indent="0">
              <a:buNone/>
            </a:pPr>
            <a:r>
              <a:rPr lang="en-US" dirty="0"/>
              <a:t>are calculated within 30 km of each water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67BBF-E32A-D849-88C8-33D166A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53" y="390525"/>
            <a:ext cx="4931447" cy="1325563"/>
          </a:xfrm>
        </p:spPr>
        <p:txBody>
          <a:bodyPr/>
          <a:lstStyle/>
          <a:p>
            <a:r>
              <a:rPr lang="en-US" dirty="0"/>
              <a:t>Neighboring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EED5DC2-17D1-4141-8F7B-81F3CDF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100" y="365124"/>
            <a:ext cx="7772400" cy="65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9145-F7D7-2342-8DA5-EA24BCF0C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1" r="685"/>
          <a:stretch/>
        </p:blipFill>
        <p:spPr>
          <a:xfrm>
            <a:off x="361212" y="5422900"/>
            <a:ext cx="2686579" cy="11938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7FA898-02A7-1048-BFC0-9D6E10FBA26C}"/>
              </a:ext>
            </a:extLst>
          </p:cNvPr>
          <p:cNvSpPr/>
          <p:nvPr/>
        </p:nvSpPr>
        <p:spPr>
          <a:xfrm>
            <a:off x="3987020" y="4201449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A2325-270E-3248-8BAB-572D387F9699}"/>
              </a:ext>
            </a:extLst>
          </p:cNvPr>
          <p:cNvSpPr/>
          <p:nvPr/>
        </p:nvSpPr>
        <p:spPr>
          <a:xfrm>
            <a:off x="2044700" y="3099594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705859-9E66-2941-ABA4-D6C5846D715A}"/>
              </a:ext>
            </a:extLst>
          </p:cNvPr>
          <p:cNvSpPr/>
          <p:nvPr/>
        </p:nvSpPr>
        <p:spPr>
          <a:xfrm>
            <a:off x="3644016" y="1845371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42783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703</Words>
  <Application>Microsoft Macintosh PowerPoint</Application>
  <PresentationFormat>Widescreen</PresentationFormat>
  <Paragraphs>181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Gotham Narrow Book</vt:lpstr>
      <vt:lpstr>Gotham Narrow Medium</vt:lpstr>
      <vt:lpstr>Wingdings</vt:lpstr>
      <vt:lpstr>Office Theme</vt:lpstr>
      <vt:lpstr>How well are the wells?</vt:lpstr>
      <vt:lpstr>Tanzanian Water Crisis Facts</vt:lpstr>
      <vt:lpstr>Tanzanian Water Crisis Facts</vt:lpstr>
      <vt:lpstr>Goals and Objectives</vt:lpstr>
      <vt:lpstr>Geographical Factors</vt:lpstr>
      <vt:lpstr>Quantity Factors</vt:lpstr>
      <vt:lpstr>Funders Factor</vt:lpstr>
      <vt:lpstr>Neighboring</vt:lpstr>
      <vt:lpstr>Our Plan</vt:lpstr>
      <vt:lpstr>Our Plan</vt:lpstr>
      <vt:lpstr>Our Plan</vt:lpstr>
      <vt:lpstr>Out Plan</vt:lpstr>
      <vt:lpstr>Out Plan</vt:lpstr>
      <vt:lpstr>PowerPoint Presentation</vt:lpstr>
      <vt:lpstr>PowerPoint Presentation</vt:lpstr>
      <vt:lpstr>PowerPoint Presentation</vt:lpstr>
      <vt:lpstr>Best Accuracy Model: Adaboost</vt:lpstr>
      <vt:lpstr>Best Recall Model: Random Forest </vt:lpstr>
      <vt:lpstr>Interpreting the Model</vt:lpstr>
      <vt:lpstr>Interpreting the Model</vt:lpstr>
      <vt:lpstr>Conclusion</vt:lpstr>
      <vt:lpstr>Future Studies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76</cp:revision>
  <dcterms:created xsi:type="dcterms:W3CDTF">2020-08-10T14:55:56Z</dcterms:created>
  <dcterms:modified xsi:type="dcterms:W3CDTF">2020-10-20T21:26:14Z</dcterms:modified>
</cp:coreProperties>
</file>